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Prata"/>
      <p:regular r:id="rId20"/>
    </p:embeddedFont>
    <p:embeddedFont>
      <p:font typeface="Prata"/>
      <p:regular r:id="rId21"/>
    </p:embeddedFont>
    <p:embeddedFont>
      <p:font typeface="Raleway"/>
      <p:regular r:id="rId22"/>
    </p:embeddedFont>
    <p:embeddedFont>
      <p:font typeface="Raleway"/>
      <p:regular r:id="rId23"/>
    </p:embeddedFont>
    <p:embeddedFont>
      <p:font typeface="Raleway"/>
      <p:regular r:id="rId24"/>
    </p:embeddedFont>
    <p:embeddedFont>
      <p:font typeface="Raleway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slideLayout" Target="../slideLayouts/slideLayout12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image" Target="../media/image-13-3.png"/><Relationship Id="rId4" Type="http://schemas.openxmlformats.org/officeDocument/2006/relationships/image" Target="../media/image-13-4.svg"/><Relationship Id="rId5" Type="http://schemas.openxmlformats.org/officeDocument/2006/relationships/image" Target="../media/image-13-5.png"/><Relationship Id="rId6" Type="http://schemas.openxmlformats.org/officeDocument/2006/relationships/image" Target="../media/image-13-6.svg"/><Relationship Id="rId7" Type="http://schemas.openxmlformats.org/officeDocument/2006/relationships/slideLayout" Target="../slideLayouts/slideLayout14.xml"/><Relationship Id="rId8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9134" y="930235"/>
            <a:ext cx="5193506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Virtual Internship 6.0 – Infosys Springboard</a:t>
            </a:r>
            <a:endParaRPr lang="en-US" sz="1900" dirty="0"/>
          </a:p>
        </p:txBody>
      </p:sp>
      <p:sp>
        <p:nvSpPr>
          <p:cNvPr id="4" name="Text 1"/>
          <p:cNvSpPr/>
          <p:nvPr/>
        </p:nvSpPr>
        <p:spPr>
          <a:xfrm>
            <a:off x="689134" y="1306116"/>
            <a:ext cx="7765733" cy="1230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Home Energy Management System</a:t>
            </a:r>
            <a:endParaRPr lang="en-US" sz="3850" dirty="0"/>
          </a:p>
        </p:txBody>
      </p:sp>
      <p:sp>
        <p:nvSpPr>
          <p:cNvPr id="5" name="Text 2"/>
          <p:cNvSpPr/>
          <p:nvPr/>
        </p:nvSpPr>
        <p:spPr>
          <a:xfrm>
            <a:off x="689134" y="2605088"/>
            <a:ext cx="3938468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689134" y="3353753"/>
            <a:ext cx="776573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89134" y="3904297"/>
            <a:ext cx="3938468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Mounika</a:t>
            </a:r>
            <a:endParaRPr lang="en-US" sz="3100" dirty="0"/>
          </a:p>
        </p:txBody>
      </p:sp>
      <p:sp>
        <p:nvSpPr>
          <p:cNvPr id="8" name="Text 5"/>
          <p:cNvSpPr/>
          <p:nvPr/>
        </p:nvSpPr>
        <p:spPr>
          <a:xfrm>
            <a:off x="689134" y="4464963"/>
            <a:ext cx="7765733" cy="984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Under the Guidance of:</a:t>
            </a:r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Dr.T.Premalatha</a:t>
            </a:r>
            <a:endParaRPr lang="en-US" sz="3100" dirty="0"/>
          </a:p>
        </p:txBody>
      </p:sp>
      <p:sp>
        <p:nvSpPr>
          <p:cNvPr id="9" name="Text 6"/>
          <p:cNvSpPr/>
          <p:nvPr/>
        </p:nvSpPr>
        <p:spPr>
          <a:xfrm>
            <a:off x="689134" y="5705951"/>
            <a:ext cx="776573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89134" y="6256496"/>
            <a:ext cx="7452836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2:Smart Device     Management</a:t>
            </a:r>
            <a:endParaRPr lang="en-US" sz="3100" dirty="0"/>
          </a:p>
        </p:txBody>
      </p:sp>
      <p:sp>
        <p:nvSpPr>
          <p:cNvPr id="11" name="Text 8"/>
          <p:cNvSpPr/>
          <p:nvPr/>
        </p:nvSpPr>
        <p:spPr>
          <a:xfrm>
            <a:off x="689134" y="7005161"/>
            <a:ext cx="7765733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29264" y="638532"/>
            <a:ext cx="3788450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🔹</a:t>
            </a:r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DeviceService</a:t>
            </a:r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(Main Business Logic)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1729264" y="952976"/>
            <a:ext cx="202382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DeviceService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1729264" y="1267420"/>
            <a:ext cx="3430191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register(deviceData)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1729264" y="1581864"/>
            <a:ext cx="271593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save device details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729264" y="1896308"/>
            <a:ext cx="202382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FUNCTION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729264" y="2210753"/>
            <a:ext cx="3224808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activate(deviceId)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729264" y="2525197"/>
            <a:ext cx="358723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device status as ON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729264" y="2839641"/>
            <a:ext cx="2053471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FUNCTION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1729264" y="3154085"/>
            <a:ext cx="3510439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deactivate(deviceId)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729264" y="3468529"/>
            <a:ext cx="3740348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device status as OFF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1729264" y="3782973"/>
            <a:ext cx="2053471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FUNCTION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729264" y="4097417"/>
            <a:ext cx="202382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CLASS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729264" y="4411861"/>
            <a:ext cx="4193262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🔹</a:t>
            </a:r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DeviceRepository</a:t>
            </a:r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(Database Operations)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729264" y="4726305"/>
            <a:ext cx="2267545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DeviceRepository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729264" y="5040749"/>
            <a:ext cx="3359348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saveDevice(device)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729264" y="5355193"/>
            <a:ext cx="3494842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store device in database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729264" y="5669637"/>
            <a:ext cx="202382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FUNCTION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1729264" y="5984081"/>
            <a:ext cx="3411617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getDevice(deviceId)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729264" y="6298525"/>
            <a:ext cx="3815953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fetch device from database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1729264" y="6612969"/>
            <a:ext cx="2053471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</a:t>
            </a:r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FUNCTION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729264" y="6927413"/>
            <a:ext cx="2023824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CLASS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1729264" y="7369016"/>
            <a:ext cx="11171873" cy="221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329" y="643414"/>
            <a:ext cx="7375088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Real-Time Use Case Scenario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0329" y="1679258"/>
            <a:ext cx="13169741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Bridging the gap between software logic and everyday convenience.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329" y="2215634"/>
            <a:ext cx="4389834" cy="8346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38927" y="3242191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 Action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38927" y="3683317"/>
            <a:ext cx="3972639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turns ON the AC via mobile app while commuting.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164" y="2215634"/>
            <a:ext cx="4389953" cy="8346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8761" y="3242191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2. Verification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5328761" y="3683317"/>
            <a:ext cx="397275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Cloud system validates the user's remote session.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117" y="2215634"/>
            <a:ext cx="4389953" cy="834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8715" y="3242191"/>
            <a:ext cx="2608302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 Execution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9718715" y="3683317"/>
            <a:ext cx="3972758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AC triggers; consumption spikes are logged instantly.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853" y="4883706"/>
            <a:ext cx="2503884" cy="2503884"/>
          </a:xfrm>
          <a:prstGeom prst="rect">
            <a:avLst/>
          </a:prstGeom>
        </p:spPr>
      </p:pic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8663" y="4883706"/>
            <a:ext cx="2503884" cy="25038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3513" y="2108121"/>
            <a:ext cx="5266730" cy="431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Integration Architecture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483513" y="2666048"/>
            <a:ext cx="8176974" cy="177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How Module 1 (Auth) and Module 2 (Management) create a unified, secure ecosystem.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483513" y="3022521"/>
            <a:ext cx="1727002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Frontend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83513" y="3322439"/>
            <a:ext cx="3920014" cy="533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Provides the user interface via mobile apps and web platforms, allowing users to intuitively control and monitor their smart home devices from anywhere.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483513" y="3939778"/>
            <a:ext cx="1727002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Backend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83513" y="4239697"/>
            <a:ext cx="3920014" cy="711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Manages all server-side operations, including user authentication, data processing, device communication protocols, and secure API access, ensuring reliable and protected system functionality.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483513" y="5034796"/>
            <a:ext cx="1727002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Device with Sensor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83513" y="5334714"/>
            <a:ext cx="3920014" cy="7110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Represents the physical smart home devices (e.g., smart AC, lights) and embedded sensors that execute commands from the backend and collect real-time environmental data, feeding it back into the system.</a:t>
            </a:r>
            <a:endParaRPr lang="en-US" sz="10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093" y="3033117"/>
            <a:ext cx="3920014" cy="244994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967656" y="4184593"/>
            <a:ext cx="1128937" cy="146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Authentication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7417606" y="4111095"/>
            <a:ext cx="1128937" cy="29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Device Management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6339628" y="4037596"/>
            <a:ext cx="736945" cy="440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Energy Control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2391"/>
            <a:ext cx="79037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 &amp; Key Takeaways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47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Smart Home Energy Management System represents the future of responsible resource consumption.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12852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2843332"/>
            <a:ext cx="4135398" cy="680442"/>
          </a:xfrm>
          <a:prstGeom prst="rect">
            <a:avLst/>
          </a:prstGeom>
          <a:solidFill>
            <a:srgbClr val="3A3B3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21888" y="3013353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750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Sustainability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424100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Granular control leads to significant reductions in wasted electricity.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2812852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47442" y="2843332"/>
            <a:ext cx="4135398" cy="680442"/>
          </a:xfrm>
          <a:prstGeom prst="rect">
            <a:avLst/>
          </a:prstGeom>
          <a:solidFill>
            <a:srgbClr val="3A3B3C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45060" y="3013353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3750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424100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Robust authentication protects the home from external digital threats.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2812852"/>
            <a:ext cx="4196358" cy="2774156"/>
          </a:xfrm>
          <a:prstGeom prst="roundRect">
            <a:avLst>
              <a:gd name="adj" fmla="val 1226"/>
            </a:avLst>
          </a:prstGeom>
          <a:solidFill>
            <a:srgbClr val="1B1C1D"/>
          </a:solidFill>
          <a:ln w="30480">
            <a:solidFill>
              <a:srgbClr val="535455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70613" y="2843332"/>
            <a:ext cx="4135398" cy="680442"/>
          </a:xfrm>
          <a:prstGeom prst="rect">
            <a:avLst/>
          </a:prstGeom>
          <a:solidFill>
            <a:srgbClr val="3A3B3C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3013353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37505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97427" y="424100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Spring Boot architecture allows for adding hundreds of new device types.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93790" y="592716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You!</a:t>
            </a:r>
            <a:endParaRPr lang="en-US" sz="3550" dirty="0"/>
          </a:p>
        </p:txBody>
      </p:sp>
      <p:sp>
        <p:nvSpPr>
          <p:cNvPr id="20" name="Text 15"/>
          <p:cNvSpPr/>
          <p:nvPr/>
        </p:nvSpPr>
        <p:spPr>
          <a:xfrm>
            <a:off x="793790" y="68343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Virtual Internship 6.0 | Infosys Springboard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82253" y="388501"/>
            <a:ext cx="5680234" cy="410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Overview &amp; System Context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2782253" y="951190"/>
            <a:ext cx="9065776" cy="1659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comprehensive approach to managing residential energy through intelligent device control and secure user validation.</a:t>
            </a:r>
            <a:endParaRPr lang="en-US" sz="1000" dirty="0"/>
          </a:p>
        </p:txBody>
      </p:sp>
      <p:sp>
        <p:nvSpPr>
          <p:cNvPr id="4" name="Shape 2"/>
          <p:cNvSpPr/>
          <p:nvPr/>
        </p:nvSpPr>
        <p:spPr>
          <a:xfrm>
            <a:off x="2782253" y="1288375"/>
            <a:ext cx="5311259" cy="906304"/>
          </a:xfrm>
          <a:prstGeom prst="roundRect">
            <a:avLst>
              <a:gd name="adj" fmla="val 8071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7013" y="1288375"/>
            <a:ext cx="60960" cy="90630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974538" y="1434941"/>
            <a:ext cx="1737003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Core Focus: Module 2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2974538" y="1716167"/>
            <a:ext cx="4972407" cy="331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module serves as the primary engine for controlling hardware states and monitoring consumption.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2782253" y="2270760"/>
            <a:ext cx="5311259" cy="906304"/>
          </a:xfrm>
          <a:prstGeom prst="roundRect">
            <a:avLst>
              <a:gd name="adj" fmla="val 8071"/>
            </a:avLst>
          </a:prstGeom>
          <a:solidFill>
            <a:srgbClr val="1B1C1D"/>
          </a:solidFill>
          <a:ln w="15240">
            <a:solidFill>
              <a:srgbClr val="535455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013" y="2270760"/>
            <a:ext cx="60960" cy="90630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974538" y="2417326"/>
            <a:ext cx="1803202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Dependency: Module 1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2974538" y="2698552"/>
            <a:ext cx="4972407" cy="3319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</a:t>
            </a:r>
            <a:pPr algn="l" indent="0" marL="0">
              <a:lnSpc>
                <a:spcPts val="1300"/>
              </a:lnSpc>
              <a:buNone/>
            </a:pPr>
            <a:r>
              <a:rPr lang="en-US" sz="1000" b="1" dirty="0">
                <a:solidFill>
                  <a:srgbClr val="15161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</a:t>
            </a:r>
            <a:pPr algn="l" indent="0" marL="0">
              <a:lnSpc>
                <a:spcPts val="1300"/>
              </a:lnSpc>
              <a:buNone/>
            </a:pPr>
            <a:r>
              <a:rPr lang="en-US" sz="10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acts as a gatekeeper, ensuring that only verified residents can access power-hungry appliances.</a:t>
            </a:r>
            <a:endParaRPr lang="en-US" sz="10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648" y="1288375"/>
            <a:ext cx="3434001" cy="3434001"/>
          </a:xfrm>
          <a:prstGeom prst="rect">
            <a:avLst/>
          </a:prstGeom>
        </p:spPr>
      </p:pic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858" y="4893588"/>
            <a:ext cx="8142446" cy="294751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841658" y="7121612"/>
            <a:ext cx="2678967" cy="254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Device Management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3841658" y="6233203"/>
            <a:ext cx="2039715" cy="254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Authentication</a:t>
            </a:r>
            <a:endParaRPr lang="en-US" sz="1350" dirty="0"/>
          </a:p>
        </p:txBody>
      </p:sp>
      <p:sp>
        <p:nvSpPr>
          <p:cNvPr id="16" name="Text 10"/>
          <p:cNvSpPr/>
          <p:nvPr/>
        </p:nvSpPr>
        <p:spPr>
          <a:xfrm>
            <a:off x="3841658" y="5335728"/>
            <a:ext cx="2039715" cy="254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5164" y="1481733"/>
            <a:ext cx="6681430" cy="52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1: Authentication Module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5164" y="2194679"/>
            <a:ext cx="7966472" cy="468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Security is the foundation of IoT. Unauthorized access to home systems poses both physical and data security risks.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5164" y="2803684"/>
            <a:ext cx="420529" cy="4205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75164" y="3380184"/>
            <a:ext cx="2103120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Identity Validation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075164" y="3717727"/>
            <a:ext cx="7966472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Verifies user credentials against the secure central database to prevent spoofing.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75164" y="4201597"/>
            <a:ext cx="420529" cy="42052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75164" y="4778097"/>
            <a:ext cx="2103120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Access Control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075164" y="5115639"/>
            <a:ext cx="7966472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Implements Role-Based Access Control (RBAC) to limit device permissions.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75164" y="5599509"/>
            <a:ext cx="420529" cy="42052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75164" y="6176010"/>
            <a:ext cx="2166223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Session Management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6075164" y="6513552"/>
            <a:ext cx="7966472" cy="234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Maintains secure tokens to ensure commands are issued within a valid time window.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06999" y="955358"/>
            <a:ext cx="6925628" cy="507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Authentication – Pseudocode Logic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1706999" y="1696164"/>
            <a:ext cx="11216402" cy="5578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// User (User Details Holder)CLASS User    userId    fullName    emailId    username    password    userRoleEND CLASS// AuthController (Handles User Requests)CLASS AuthController    FUNCTION registerUser(userInfo)        call AuthService.register(userInfo)    END FUNCTION    FUNCTION loginUser(loginInfo)        call AuthService.login(loginInfo)    END FUNCTION    FUNCTION resetPassword(email)        call AuthService.resetPassword(email)    END FUNCTIONEND CLASS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1571030"/>
            <a:ext cx="7825502" cy="143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🔹</a:t>
            </a:r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AuthService (Authentication Logic)</a:t>
            </a:r>
            <a:endParaRPr lang="en-US" sz="850" dirty="0"/>
          </a:p>
        </p:txBody>
      </p:sp>
      <p:sp>
        <p:nvSpPr>
          <p:cNvPr id="3" name="Text 1"/>
          <p:cNvSpPr/>
          <p:nvPr/>
        </p:nvSpPr>
        <p:spPr>
          <a:xfrm>
            <a:off x="3402449" y="1778437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AuthService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402449" y="1978223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FUNCTION register(userInfo)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402449" y="2178010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IF user already exists THEN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402449" y="2377797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    display "User already registered"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402449" y="2577584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ELSE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402449" y="2777371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   save user details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402449" y="2977158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   display "Registration successful"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402449" y="3176945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END IF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402449" y="3376732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END FUNCTION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402449" y="3576518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FUNCTION login(loginInfo)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402449" y="3776305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IF credentials are valid THEN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402449" y="3976092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     create session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402449" y="4175879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     grant access based on role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402449" y="4375666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ELSE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402449" y="4575453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     display "Login failed"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3402449" y="4775240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END IF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3402449" y="4975027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END FUNCTION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3402449" y="5174813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FUNCTION resetPassword(email)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3402449" y="5374600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IF email exists THEN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402449" y="5574387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    send password reset link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3402449" y="5774174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ELSE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402449" y="5973961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       display "Email not found"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3402449" y="6173748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     END IF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3402449" y="6373535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END FUNCTION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3402449" y="6573322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CLASS</a:t>
            </a:r>
            <a:endParaRPr lang="en-US" sz="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1833"/>
            <a:ext cx="5672376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🔹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UserRepository (Database Interaction)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147411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UserRepository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73085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FUNCTION saveUser(user)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398758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 store user data in database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024432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END FUNCTION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50105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FUNCTION getUser(username)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75778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   retrieve user from database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01452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END FUNCTION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527125"/>
            <a:ext cx="13042821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CLASS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329" y="667822"/>
            <a:ext cx="7693343" cy="1295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2: Smart Device Management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5329" y="2247186"/>
            <a:ext cx="769334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This module facilitates real-time interaction between the user interface and physical hardware components.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5329" y="3094792"/>
            <a:ext cx="3752017" cy="2297430"/>
          </a:xfrm>
          <a:prstGeom prst="roundRect">
            <a:avLst>
              <a:gd name="adj" fmla="val 1353"/>
            </a:avLst>
          </a:prstGeom>
          <a:solidFill>
            <a:srgbClr val="3A3B3C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98" y="3301960"/>
            <a:ext cx="621744" cy="621744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3471" y="3472934"/>
            <a:ext cx="279678" cy="2796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2498" y="4113014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Lighting Control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932498" y="4550450"/>
            <a:ext cx="3337679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Smart LEDs with dimming and scheduling capabilities.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4666655" y="3094792"/>
            <a:ext cx="3752017" cy="2297430"/>
          </a:xfrm>
          <a:prstGeom prst="roundRect">
            <a:avLst>
              <a:gd name="adj" fmla="val 1353"/>
            </a:avLst>
          </a:prstGeom>
          <a:solidFill>
            <a:srgbClr val="3A3B3C"/>
          </a:solidFill>
          <a:ln/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823" y="3301960"/>
            <a:ext cx="621744" cy="621744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4797" y="3472934"/>
            <a:ext cx="279678" cy="27967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873823" y="4113014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Climate Systems</a:t>
            </a:r>
            <a:endParaRPr lang="en-US" sz="2000" dirty="0"/>
          </a:p>
        </p:txBody>
      </p:sp>
      <p:sp>
        <p:nvSpPr>
          <p:cNvPr id="14" name="Text 7"/>
          <p:cNvSpPr/>
          <p:nvPr/>
        </p:nvSpPr>
        <p:spPr>
          <a:xfrm>
            <a:off x="4873823" y="4550450"/>
            <a:ext cx="3337679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Intelligent control of Fans and Air Conditioning units.</a:t>
            </a: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>
            <a:off x="725329" y="5581531"/>
            <a:ext cx="7693343" cy="1980128"/>
          </a:xfrm>
          <a:prstGeom prst="roundRect">
            <a:avLst>
              <a:gd name="adj" fmla="val 1570"/>
            </a:avLst>
          </a:prstGeom>
          <a:solidFill>
            <a:srgbClr val="3A3B3C"/>
          </a:solidFill>
          <a:ln/>
        </p:spPr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498" y="5788700"/>
            <a:ext cx="621744" cy="621744"/>
          </a:xfrm>
          <a:prstGeom prst="rect">
            <a:avLst/>
          </a:prstGeom>
        </p:spPr>
      </p:pic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3471" y="5959673"/>
            <a:ext cx="279678" cy="279678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32498" y="6599753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Appliances</a:t>
            </a:r>
            <a:endParaRPr lang="en-US" sz="2000" dirty="0"/>
          </a:p>
        </p:txBody>
      </p:sp>
      <p:sp>
        <p:nvSpPr>
          <p:cNvPr id="19" name="Text 10"/>
          <p:cNvSpPr/>
          <p:nvPr/>
        </p:nvSpPr>
        <p:spPr>
          <a:xfrm>
            <a:off x="932498" y="7037189"/>
            <a:ext cx="7279005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Monitoring high-load kitchen and utility appliances.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49423" y="554355"/>
            <a:ext cx="6763226" cy="4769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Working Flow – Device Management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2049423" y="1236702"/>
            <a:ext cx="10531554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From user intent to hardware execution: A systematic cycle of command and feedback.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2049423" y="1556385"/>
            <a:ext cx="152519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01</a:t>
            </a:r>
            <a:endParaRPr lang="en-US" sz="1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9423" y="1792843"/>
            <a:ext cx="5214461" cy="22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49423" y="1914763"/>
            <a:ext cx="190785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Success Login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2049423" y="2214682"/>
            <a:ext cx="521446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passes the Module 1 security check.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7366516" y="1556385"/>
            <a:ext cx="152519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02</a:t>
            </a:r>
            <a:endParaRPr lang="en-US" sz="12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516" y="1792843"/>
            <a:ext cx="5214461" cy="228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366516" y="1914763"/>
            <a:ext cx="190785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Device Selection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7366516" y="2214682"/>
            <a:ext cx="521446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chooses a specific device (e.g., Living Room AC) from the UI.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2049423" y="2635925"/>
            <a:ext cx="152519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03</a:t>
            </a:r>
            <a:endParaRPr lang="en-US" sz="12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423" y="2857143"/>
            <a:ext cx="5214461" cy="2286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049423" y="2994303"/>
            <a:ext cx="190785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Command Dispatch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2049423" y="3294221"/>
            <a:ext cx="521446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sends an ON/OFF or Set-Point signal via MQTT/HTTP.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7366516" y="2635925"/>
            <a:ext cx="152519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Prata Light" pitchFamily="34" charset="0"/>
                <a:ea typeface="Prata Light" pitchFamily="34" charset="-122"/>
                <a:cs typeface="Prata Light" pitchFamily="34" charset="-120"/>
              </a:rPr>
              <a:t>04</a:t>
            </a:r>
            <a:endParaRPr lang="en-US" sz="12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516" y="2857143"/>
            <a:ext cx="5214461" cy="2286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66516" y="2994303"/>
            <a:ext cx="1907858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State &amp; Log</a:t>
            </a:r>
            <a:endParaRPr lang="en-US" sz="1500" dirty="0"/>
          </a:p>
        </p:txBody>
      </p:sp>
      <p:sp>
        <p:nvSpPr>
          <p:cNvPr id="19" name="Text 13"/>
          <p:cNvSpPr/>
          <p:nvPr/>
        </p:nvSpPr>
        <p:spPr>
          <a:xfrm>
            <a:off x="7366516" y="3294221"/>
            <a:ext cx="5214461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device state updates in the DB and energy metrics are recorded.</a:t>
            </a:r>
            <a:endParaRPr lang="en-US" sz="1200" dirty="0"/>
          </a:p>
        </p:txBody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357" y="3697843"/>
            <a:ext cx="10067687" cy="3946803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2522366" y="3921882"/>
            <a:ext cx="1842983" cy="296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Login</a:t>
            </a:r>
            <a:endParaRPr lang="en-US" sz="1350" dirty="0"/>
          </a:p>
        </p:txBody>
      </p:sp>
      <p:sp>
        <p:nvSpPr>
          <p:cNvPr id="22" name="Text 15"/>
          <p:cNvSpPr/>
          <p:nvPr/>
        </p:nvSpPr>
        <p:spPr>
          <a:xfrm>
            <a:off x="10264868" y="3921882"/>
            <a:ext cx="1842983" cy="296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Select Device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10264868" y="7185279"/>
            <a:ext cx="1842983" cy="296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Command</a:t>
            </a:r>
            <a:endParaRPr lang="en-US" sz="1350" dirty="0"/>
          </a:p>
        </p:txBody>
      </p:sp>
      <p:sp>
        <p:nvSpPr>
          <p:cNvPr id="24" name="Text 17"/>
          <p:cNvSpPr/>
          <p:nvPr/>
        </p:nvSpPr>
        <p:spPr>
          <a:xfrm>
            <a:off x="2522366" y="7185279"/>
            <a:ext cx="1842983" cy="296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Update Status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186821" y="657344"/>
            <a:ext cx="7498318" cy="464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Device Management – Pseudocode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2186821" y="1267897"/>
            <a:ext cx="1025675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clean implementation of device state transitions using </a:t>
            </a:r>
            <a:pPr algn="l" indent="0" marL="0">
              <a:lnSpc>
                <a:spcPts val="1550"/>
              </a:lnSpc>
              <a:buNone/>
            </a:pPr>
            <a:r>
              <a:rPr lang="en-US" sz="1150" b="1" dirty="0">
                <a:solidFill>
                  <a:srgbClr val="15161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Spring Boot Services</a:t>
            </a:r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2186821" y="1610678"/>
            <a:ext cx="3950375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🔹</a:t>
            </a:r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SmartDevice</a:t>
            </a:r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(Device Information Holder)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2186821" y="1897142"/>
            <a:ext cx="1858089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SmartDevice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2186821" y="2183606"/>
            <a:ext cx="1858089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deviceId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2186821" y="2470071"/>
            <a:ext cx="1858089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deviceName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2186821" y="2756535"/>
            <a:ext cx="1858089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category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2186821" y="3042999"/>
            <a:ext cx="193381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currentStatus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2186821" y="3329464"/>
            <a:ext cx="2516505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energyConsumption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2186821" y="3615928"/>
            <a:ext cx="1858089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CLASS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2186821" y="3902393"/>
            <a:ext cx="396787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🔹</a:t>
            </a:r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DeviceController</a:t>
            </a:r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(Handles User Requests)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2186821" y="4188857"/>
            <a:ext cx="2025848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CLASS DeviceController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2186821" y="4475321"/>
            <a:ext cx="3765947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registerDevice(deviceData)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2186821" y="4761786"/>
            <a:ext cx="4321731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call DeviceService.register(deviceData)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2186821" y="5048250"/>
            <a:ext cx="188559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FUNCTION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2186821" y="5334714"/>
            <a:ext cx="314039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switchOn(deviceId)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2186821" y="5621179"/>
            <a:ext cx="4133255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call DeviceService.activate(deviceId)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2186821" y="5907643"/>
            <a:ext cx="188559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FUNCTION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2186821" y="6194108"/>
            <a:ext cx="3151465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switchOff(deviceId)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2186821" y="6480572"/>
            <a:ext cx="4395430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 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call DeviceService.deactivate(deviceId)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2186821" y="6767036"/>
            <a:ext cx="1885593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           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FUNCTION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2186821" y="7053501"/>
            <a:ext cx="1858089" cy="2475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CFCBBF"/>
                </a:solidFill>
                <a:highlight>
                  <a:srgbClr val="28292A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 CLASS</a:t>
            </a:r>
            <a:endParaRPr lang="en-US" sz="1450" dirty="0"/>
          </a:p>
        </p:txBody>
      </p:sp>
      <p:sp>
        <p:nvSpPr>
          <p:cNvPr id="24" name="Text 22"/>
          <p:cNvSpPr/>
          <p:nvPr/>
        </p:nvSpPr>
        <p:spPr>
          <a:xfrm>
            <a:off x="2186821" y="7339965"/>
            <a:ext cx="1858089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2026-02-02T15:37:23Z</dcterms:created>
  <dcterms:modified xsi:type="dcterms:W3CDTF">2026-02-02T15:37:23Z</dcterms:modified>
</cp:coreProperties>
</file>